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538" r:id="rId3"/>
    <p:sldId id="515" r:id="rId4"/>
    <p:sldId id="516" r:id="rId5"/>
    <p:sldId id="519" r:id="rId6"/>
    <p:sldId id="520" r:id="rId7"/>
    <p:sldId id="521" r:id="rId8"/>
    <p:sldId id="522" r:id="rId9"/>
    <p:sldId id="532" r:id="rId10"/>
    <p:sldId id="533" r:id="rId11"/>
    <p:sldId id="534" r:id="rId12"/>
    <p:sldId id="535" r:id="rId13"/>
    <p:sldId id="536" r:id="rId14"/>
    <p:sldId id="537" r:id="rId15"/>
    <p:sldId id="525" r:id="rId16"/>
    <p:sldId id="526" r:id="rId17"/>
    <p:sldId id="527" r:id="rId18"/>
    <p:sldId id="528" r:id="rId19"/>
    <p:sldId id="529" r:id="rId20"/>
    <p:sldId id="530" r:id="rId21"/>
    <p:sldId id="53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50B13"/>
    <a:srgbClr val="00427A"/>
    <a:srgbClr val="808C90"/>
    <a:srgbClr val="8D99A1"/>
    <a:srgbClr val="777777"/>
    <a:srgbClr val="6680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2496" autoAdjust="0"/>
  </p:normalViewPr>
  <p:slideViewPr>
    <p:cSldViewPr>
      <p:cViewPr>
        <p:scale>
          <a:sx n="90" d="100"/>
          <a:sy n="90" d="100"/>
        </p:scale>
        <p:origin x="-216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0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051B7-7695-4D00-979D-4B7E554A2AD7}" type="datetimeFigureOut">
              <a:rPr lang="ru-RU" smtClean="0"/>
              <a:pPr/>
              <a:t>19.06.2018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1E645-A49C-4909-9D7A-450B01066F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999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1E645-A49C-4909-9D7A-450B01066F3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AA4C6-42A6-4AE2-8BCC-390BEC6E346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AA4C6-42A6-4AE2-8BCC-390BEC6E346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 userDrawn="1"/>
        </p:nvSpPr>
        <p:spPr>
          <a:xfrm>
            <a:off x="3131840" y="0"/>
            <a:ext cx="6012160" cy="76470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6886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500" baseline="0">
                <a:solidFill>
                  <a:schemeClr val="bg2"/>
                </a:solidFill>
                <a:latin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6" name="Picture 2" descr="D:\РАБОТА\Кардиоцентр\Презентация 1\ЛОГОТИП кардиоцентр  анг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22" y="5733256"/>
            <a:ext cx="2051806" cy="4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-1306016" y="637320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763E2E-B6DB-4F8E-9C05-FBECD020D222}" type="slidenum">
              <a:rPr lang="ru-RU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 rot="16200000">
            <a:off x="-1961233" y="2475882"/>
            <a:ext cx="6066263" cy="2314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San Francisco, USA 26th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of September, 2014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+mn-lt"/>
              <a:ea typeface="Segoe UI Symbol" pitchFamily="34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rot="16200000">
            <a:off x="-2025436" y="2664212"/>
            <a:ext cx="5624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latin typeface="Segoe UI Symbol" pitchFamily="34" charset="0"/>
                <a:ea typeface="Segoe UI Symbol" pitchFamily="34" charset="0"/>
              </a:rPr>
              <a:t>Building VAD program- experience of Kazakhstan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2" y="0"/>
            <a:ext cx="9077158" cy="355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72198" y="2114211"/>
            <a:ext cx="7511381" cy="1185522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277100-06D7-49D2-BAF8-00641DE4B3A3}" type="datetimeFigureOut">
              <a:rPr lang="ru-RU" smtClean="0"/>
              <a:pPr/>
              <a:t>19.06.2018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D15D6A-9C57-430F-9715-13D61343FF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50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277100-06D7-49D2-BAF8-00641DE4B3A3}" type="datetimeFigureOut">
              <a:rPr lang="ru-RU" smtClean="0"/>
              <a:pPr/>
              <a:t>19.06.2018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D15D6A-9C57-430F-9715-13D61343FF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835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 userDrawn="1"/>
        </p:nvSpPr>
        <p:spPr>
          <a:xfrm>
            <a:off x="3131840" y="0"/>
            <a:ext cx="6012160" cy="76470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-1306016" y="637320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763E2E-B6DB-4F8E-9C05-FBECD020D222}" type="slidenum">
              <a:rPr lang="ru-RU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Номер слайда 5"/>
          <p:cNvSpPr txBox="1">
            <a:spLocks/>
          </p:cNvSpPr>
          <p:nvPr userDrawn="1"/>
        </p:nvSpPr>
        <p:spPr>
          <a:xfrm>
            <a:off x="-1306016" y="637320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763E2E-B6DB-4F8E-9C05-FBECD020D222}" type="slidenum">
              <a:rPr lang="ru-RU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 rot="16200000">
            <a:off x="-1961233" y="4104683"/>
            <a:ext cx="6066263" cy="2314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San Francisco, USA 26th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of September, 2014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+mn-lt"/>
              <a:ea typeface="Segoe UI Symbol" pitchFamily="34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 rot="16200000">
            <a:off x="-2025436" y="3831729"/>
            <a:ext cx="5624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</a:rPr>
              <a:t>Building VAD program- experience of Kazakhstan</a:t>
            </a:r>
          </a:p>
        </p:txBody>
      </p:sp>
      <p:pic>
        <p:nvPicPr>
          <p:cNvPr id="18" name="Picture 2" descr="D:\РАБОТА\Кардиоцентр\Презентация 1\ЛОГОТИП кардиоцентр  анг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09" y="692696"/>
            <a:ext cx="1742295" cy="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>
          <a:xfrm>
            <a:off x="-1306016" y="637320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763E2E-B6DB-4F8E-9C05-FBECD020D222}" type="slidenum">
              <a:rPr lang="ru-RU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 userDrawn="1"/>
        </p:nvSpPr>
        <p:spPr>
          <a:xfrm>
            <a:off x="3131840" y="0"/>
            <a:ext cx="6012160" cy="76470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6886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500" baseline="0">
                <a:solidFill>
                  <a:schemeClr val="bg2"/>
                </a:solidFill>
                <a:latin typeface="Segoe U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Picture 2" descr="D:\РАБОТА\Кардиоцентр\Презентация 1\ЛОГОТИП кардиоцентр  анг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09" y="692696"/>
            <a:ext cx="1742295" cy="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-1306016" y="637320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763E2E-B6DB-4F8E-9C05-FBECD020D222}" type="slidenum">
              <a:rPr lang="ru-RU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5" name="Picture 2" descr="D:\РАБОТА\Кардиоцентр\Презентация 1\ЛОГОТИП кардиоцентр  анг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22" y="5733256"/>
            <a:ext cx="2051806" cy="4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 userDrawn="1"/>
        </p:nvSpPr>
        <p:spPr>
          <a:xfrm rot="16200000">
            <a:off x="-1961233" y="2475882"/>
            <a:ext cx="6066263" cy="2314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San Francisco, USA 26th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of September, 2014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+mn-lt"/>
              <a:ea typeface="Segoe UI Symbol" pitchFamily="34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6200000">
            <a:off x="-2025436" y="2664212"/>
            <a:ext cx="5624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latin typeface="Segoe UI Symbol" pitchFamily="34" charset="0"/>
                <a:ea typeface="Segoe UI Symbol" pitchFamily="34" charset="0"/>
              </a:rPr>
              <a:t>Building VAD program- experience of Kazakhstan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-1306016" y="637320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7763E2E-B6DB-4F8E-9C05-FBECD020D222}" type="slidenum">
              <a:rPr lang="ru-RU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Picture 2" descr="D:\РАБОТА\Кардиоцентр\Презентация 1\ЛОГОТИП кардиоцентр  англ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09" y="692696"/>
            <a:ext cx="1742295" cy="4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 rot="16200000">
            <a:off x="-1961233" y="4104683"/>
            <a:ext cx="6066263" cy="2314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San Francisco, USA 26th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Segoe UI Symbol" pitchFamily="34" charset="0"/>
                <a:ea typeface="Segoe UI Symbol" pitchFamily="34" charset="0"/>
              </a:rPr>
              <a:t>of September, 2014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+mn-lt"/>
              <a:ea typeface="Segoe UI Symbol" pitchFamily="34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 rot="16200000">
            <a:off x="-2025436" y="3831729"/>
            <a:ext cx="5624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</a:rPr>
              <a:t>Building VAD program- experience of Kazakhstan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763E2E-B6DB-4F8E-9C05-FBECD020D2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68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316" y="19633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>
              <a:lumMod val="50000"/>
            </a:schemeClr>
          </a:solidFill>
          <a:latin typeface="Segoe U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cardiacsurgery.kz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6291024"/>
            <a:ext cx="6372200" cy="549844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</a:rPr>
              <a:t>Астана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201</a:t>
            </a:r>
            <a:r>
              <a:rPr lang="ru-RU" sz="1600" b="1" dirty="0">
                <a:solidFill>
                  <a:schemeClr val="bg1"/>
                </a:solidFill>
              </a:rPr>
              <a:t>8</a:t>
            </a:r>
            <a:endParaRPr lang="en-US" sz="1600" b="1" dirty="0" smtClean="0">
              <a:solidFill>
                <a:schemeClr val="bg1"/>
              </a:solidFill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71800" y="2924944"/>
            <a:ext cx="6372200" cy="1844824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ЛИДЕРСТВО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 СЕСТРИНСКОМ ДЕЛЕ</a:t>
            </a:r>
          </a:p>
          <a:p>
            <a:endParaRPr lang="ru-RU" sz="3600" b="1" dirty="0">
              <a:solidFill>
                <a:schemeClr val="bg1"/>
              </a:solidFill>
              <a:latin typeface="Arial" pitchFamily="34" charset="0"/>
              <a:ea typeface="Segoe UI Symbol" pitchFamily="34" charset="0"/>
              <a:cs typeface="Arial" pitchFamily="34" charset="0"/>
            </a:endParaRPr>
          </a:p>
          <a:p>
            <a:pPr algn="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Искакова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Г.Т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Segoe UI Symbol" pitchFamily="34" charset="0"/>
                <a:cs typeface="Arial" pitchFamily="34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ea typeface="Segoe UI Symbol" pitchFamily="34" charset="0"/>
              <a:cs typeface="Arial" pitchFamily="34" charset="0"/>
            </a:endParaRPr>
          </a:p>
        </p:txBody>
      </p:sp>
      <p:pic>
        <p:nvPicPr>
          <p:cNvPr id="4" name="Picture 24" descr="C:\Users\Роман\Desktop\01.JPG"/>
          <p:cNvPicPr>
            <a:picLocks noChangeAspect="1" noChangeArrowheads="1"/>
          </p:cNvPicPr>
          <p:nvPr/>
        </p:nvPicPr>
        <p:blipFill>
          <a:blip r:embed="rId4"/>
          <a:srcRect t="22485" b="19136"/>
          <a:stretch>
            <a:fillRect/>
          </a:stretch>
        </p:blipFill>
        <p:spPr bwMode="auto">
          <a:xfrm>
            <a:off x="3224252" y="188640"/>
            <a:ext cx="5467295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ИЗМЕНЕНИЯ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428728" y="6129174"/>
            <a:ext cx="73581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  <a:endParaRPr lang="en-US" altLang="ru-RU" sz="1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8607950" cy="255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110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4270500" cy="306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ИЗМЕНЕНИЮ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428728" y="6129174"/>
            <a:ext cx="73581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  <a:endParaRPr lang="en-US" altLang="ru-RU" sz="1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286116" y="1285860"/>
            <a:ext cx="5357850" cy="2857520"/>
          </a:xfrm>
          <a:prstGeom prst="wedgeEllipseCallout">
            <a:avLst>
              <a:gd name="adj1" fmla="val -33824"/>
              <a:gd name="adj2" fmla="val 591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Сопротивление к изменениям – это эмоции, мнение или действие – или все вместе которые демонстрируют не согласие ,не желание принять изменение</a:t>
            </a:r>
          </a:p>
          <a:p>
            <a:pPr algn="ctr"/>
            <a:endParaRPr lang="ru-RU" dirty="0" smtClean="0"/>
          </a:p>
          <a:p>
            <a:pPr algn="ctr"/>
            <a:r>
              <a:rPr lang="ru-RU" i="1" dirty="0" smtClean="0"/>
              <a:t>Фукс Ш.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1110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64392"/>
            <a:ext cx="29813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СОПРОТИВЛЕНИЯ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340768"/>
            <a:ext cx="73911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Сопротивление пассивное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не высказывание мнения, пассивность, циничность, ворчание, не выполнение новых указаний, подхалимство формальному начальству и сопротивление посреднику изменения</a:t>
            </a: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Сопротивление активное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словесное, протест, не выполнение работы, угрозы, создание коалиции протеста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428728" y="6129174"/>
            <a:ext cx="73581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  <a:endParaRPr lang="en-US" altLang="ru-RU" sz="1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0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ЛЮДИ НЕ ЛЮБЯТ ИЗМЕНЕНИЯ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340768"/>
            <a:ext cx="73911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Когнитивный диссонанс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– селективное получение информации, сохраняющей старое мнение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Парадокс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– изменение мнения принимается как слабость в глазах одних и как сила в глазах других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Не достаточная информация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Не умение принимать изменения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и не умение изменяться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428728" y="6129174"/>
            <a:ext cx="73581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  <a:endParaRPr lang="en-US" altLang="ru-RU" sz="1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0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818" y="4293096"/>
            <a:ext cx="2302024" cy="23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ЛИДЕРЫ КАК ПОСРЕДНИКИ ИЗМЕНЕНИЙ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340768"/>
            <a:ext cx="73911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Строящий часы не оглашает который час</a:t>
            </a:r>
          </a:p>
          <a:p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Занимается людьми, а не стратегией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Скромный и профессионал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Амбициозен не только для себя лично но и для организации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Мотивирует людей для получения конкретных результатов и не жалуется на трудности</a:t>
            </a:r>
          </a:p>
          <a:p>
            <a:pPr algn="just">
              <a:buFont typeface="Arial" pitchFamily="34" charset="0"/>
              <a:buChar char="•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Понимает что трудности обучают большему чем удачи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428728" y="6129174"/>
            <a:ext cx="73581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  <a:endParaRPr lang="en-US" altLang="ru-RU" sz="1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0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340768"/>
            <a:ext cx="58681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команды</a:t>
            </a:r>
          </a:p>
          <a:p>
            <a:endParaRPr lang="ru-RU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группу людей, организованных для выполнения необходимой работы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Команды стали важными в изменяющейся среде здравоохранения.</a:t>
            </a:r>
          </a:p>
          <a:p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Команды объединяют множество людей с разными знаниями, навыками и опытом для удовлетворения потребностей клиентов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</a:p>
          <a:p>
            <a:endParaRPr lang="en-US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Ð°ÑÑÐ¸Ð½ÐºÐ¸ Ð¿Ð¾ Ð·Ð°Ð¿ÑÐ¾ÑÑ nursing manag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86" y="1340768"/>
            <a:ext cx="297033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33" y="2995935"/>
            <a:ext cx="3059832" cy="17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nursing manag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60" y="4869160"/>
            <a:ext cx="2150782" cy="14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36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196753"/>
            <a:ext cx="58212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Формальное и неформальное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лидерство</a:t>
            </a: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Формальный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 (руководитель) – официально назначенный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</a:p>
          <a:p>
            <a:pPr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Формальное лидерство выполняется</a:t>
            </a:r>
            <a:r>
              <a:rPr lang="en-US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Директором по сестринскому делу</a:t>
            </a: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Старшей медицинской сестрой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Иными лицами, на которых возложена такая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обязанность</a:t>
            </a: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altLang="ru-RU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altLang="ru-RU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en-US" altLang="ru-RU" sz="1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</a:p>
          <a:p>
            <a:pPr>
              <a:defRPr/>
            </a:pPr>
            <a:endParaRPr lang="en-US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13" y="1196752"/>
            <a:ext cx="2689563" cy="18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14" y="3140968"/>
            <a:ext cx="2689563" cy="18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16" y="5096879"/>
            <a:ext cx="2652356" cy="16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87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484784"/>
            <a:ext cx="54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Неформальный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Лицо, которое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имеет официальных полномочий действовать в качестве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лидера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убедить может влиять на других членов в рабочей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837037" cy="14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6702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15" y="4869160"/>
            <a:ext cx="2706485" cy="13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2857488" y="5618941"/>
            <a:ext cx="6000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</a:p>
        </p:txBody>
      </p:sp>
    </p:spTree>
    <p:extLst>
      <p:ext uri="{BB962C8B-B14F-4D97-AF65-F5344CB8AC3E}">
        <p14:creationId xmlns:p14="http://schemas.microsoft.com/office/powerpoint/2010/main" xmlns="" val="16419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28670"/>
            <a:ext cx="756084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ПРИЧИНЫ ОТСУТСТВИЯ У МЕДИЦИНСКИХ СЕСТЕР ЛИДЕРСТВА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Сестринским делом занимаются люди, которые больше нуждаются в том, чтобы ими руководили;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подготовке среднего мед. персонала мало внимания уделяется вопросам лидерства;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Медсестры-лидеры используют авторитарный стиль управления, который не поощряет к лидерству других;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медицинской среде существует стойкое убеждение, что медсестрам платят за то, чтобы они выполняли указания, а не за то, чтобы они думали;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Подавляющее большинство медсестер женщины, которые по своей природе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пассивны</a:t>
            </a:r>
            <a:endParaRPr lang="en-US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0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225689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лидера в сестринском деле, впрочем как и любого руководителя/лидера/менеджера</a:t>
            </a:r>
          </a:p>
          <a:p>
            <a:pPr algn="ctr"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создании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благоприятной среды – для работников – среды работы, для пациентов – среды лечения, для посетителей – среды пребывания.</a:t>
            </a:r>
          </a:p>
          <a:p>
            <a:pPr algn="just"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убеждены, что их лидер заботится о них и считается с ними будут передавать это уверенность своим пациентам, будут выполнять свою работу с максимальной отдачей, добиваясь тем самым высоких результатов.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357290" y="6288709"/>
            <a:ext cx="7000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</a:p>
        </p:txBody>
      </p:sp>
    </p:spTree>
    <p:extLst>
      <p:ext uri="{BB962C8B-B14F-4D97-AF65-F5344CB8AC3E}">
        <p14:creationId xmlns:p14="http://schemas.microsoft.com/office/powerpoint/2010/main" xmlns="" val="21674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285860"/>
            <a:ext cx="69294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Лидерство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это процесс организации работы в группе, где лидером выступает человек, к которому прислушиваются, доверяют.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Лидер может быть как назначенным (формальный лидер), так и выбранным группой (неформальный лидер).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7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1132" y="4714885"/>
            <a:ext cx="6211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pPr marL="0" lvl="1" algn="ctr">
              <a:defRPr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200" b="1" i="1" dirty="0" smtClean="0">
              <a:cs typeface="Arial" pitchFamily="34" charset="0"/>
            </a:endParaRPr>
          </a:p>
          <a:p>
            <a:pPr algn="r">
              <a:defRPr/>
            </a:pPr>
            <a:r>
              <a:rPr lang="ru-RU" sz="1200" b="1" i="1" dirty="0" smtClean="0">
                <a:cs typeface="Arial" pitchFamily="34" charset="0"/>
              </a:rPr>
              <a:t>Национальный научный кардиохирургический центр</a:t>
            </a:r>
          </a:p>
          <a:p>
            <a:pPr algn="r">
              <a:defRPr/>
            </a:pPr>
            <a:r>
              <a:rPr lang="ru-RU" sz="1200" b="1" i="1" dirty="0" smtClean="0">
                <a:cs typeface="Arial" pitchFamily="34" charset="0"/>
              </a:rPr>
              <a:t>Туран, </a:t>
            </a:r>
            <a:r>
              <a:rPr lang="en-US" sz="1200" b="1" i="1" dirty="0" smtClean="0">
                <a:cs typeface="Arial" pitchFamily="34" charset="0"/>
              </a:rPr>
              <a:t>38, </a:t>
            </a:r>
            <a:r>
              <a:rPr lang="ru-RU" sz="1200" b="1" i="1" dirty="0" smtClean="0">
                <a:cs typeface="Arial" pitchFamily="34" charset="0"/>
              </a:rPr>
              <a:t>Астана</a:t>
            </a:r>
            <a:r>
              <a:rPr lang="en-US" sz="1200" b="1" i="1" dirty="0" smtClean="0">
                <a:cs typeface="Arial" pitchFamily="34" charset="0"/>
              </a:rPr>
              <a:t>, </a:t>
            </a:r>
            <a:r>
              <a:rPr lang="ru-RU" sz="1200" b="1" i="1" dirty="0" smtClean="0">
                <a:cs typeface="Arial" pitchFamily="34" charset="0"/>
              </a:rPr>
              <a:t>Казахстан </a:t>
            </a:r>
            <a:r>
              <a:rPr lang="en-US" sz="1200" b="1" i="1" dirty="0" smtClean="0">
                <a:cs typeface="Arial" pitchFamily="34" charset="0"/>
              </a:rPr>
              <a:t>010000 </a:t>
            </a:r>
          </a:p>
          <a:p>
            <a:pPr algn="r">
              <a:defRPr/>
            </a:pPr>
            <a:r>
              <a:rPr lang="ru-RU" sz="1200" b="1" i="1" dirty="0" smtClean="0">
                <a:cs typeface="Arial" pitchFamily="34" charset="0"/>
              </a:rPr>
              <a:t>Тел.</a:t>
            </a:r>
            <a:r>
              <a:rPr lang="en-US" sz="1200" b="1" i="1" dirty="0" smtClean="0">
                <a:cs typeface="Arial" pitchFamily="34" charset="0"/>
              </a:rPr>
              <a:t>/</a:t>
            </a:r>
            <a:r>
              <a:rPr lang="ru-RU" sz="1200" b="1" i="1" dirty="0" smtClean="0">
                <a:cs typeface="Arial" pitchFamily="34" charset="0"/>
              </a:rPr>
              <a:t>Ф.</a:t>
            </a:r>
            <a:r>
              <a:rPr lang="en-US" sz="1200" b="1" i="1" dirty="0" smtClean="0">
                <a:cs typeface="Arial" pitchFamily="34" charset="0"/>
              </a:rPr>
              <a:t>: (7172)70-31-03/(7172)70-31-04 </a:t>
            </a:r>
            <a:endParaRPr lang="ru-RU" sz="1200" b="1" i="1" dirty="0" smtClean="0">
              <a:cs typeface="Arial" pitchFamily="34" charset="0"/>
            </a:endParaRPr>
          </a:p>
          <a:p>
            <a:pPr algn="r">
              <a:defRPr/>
            </a:pPr>
            <a:r>
              <a:rPr lang="en-US" sz="1200" b="1" i="1" dirty="0" smtClean="0">
                <a:cs typeface="Arial" pitchFamily="34" charset="0"/>
                <a:hlinkClick r:id="rId2"/>
              </a:rPr>
              <a:t>http://www.cardiacsurgery.kz</a:t>
            </a:r>
            <a:endParaRPr lang="en-US" sz="1200" i="1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C:\Users\User\Desktop\unnamed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27602"/>
          <a:stretch>
            <a:fillRect/>
          </a:stretch>
        </p:blipFill>
        <p:spPr bwMode="auto">
          <a:xfrm>
            <a:off x="0" y="-24"/>
            <a:ext cx="9144000" cy="4309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91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428736"/>
            <a:ext cx="75608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ВОПРОСЫ!</a:t>
            </a:r>
            <a:endParaRPr lang="ru-RU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357290" y="6288709"/>
            <a:ext cx="7000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ru-RU" sz="1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723" y="2714620"/>
            <a:ext cx="3816424" cy="311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84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3"/>
          <p:cNvSpPr txBox="1">
            <a:spLocks noChangeArrowheads="1"/>
          </p:cNvSpPr>
          <p:nvPr/>
        </p:nvSpPr>
        <p:spPr>
          <a:xfrm>
            <a:off x="3071802" y="1214422"/>
            <a:ext cx="5923084" cy="4572032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>
                    <a:lumMod val="50000"/>
                  </a:schemeClr>
                </a:solidFill>
                <a:latin typeface="Segoe U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Лидерство объединяет</a:t>
            </a:r>
            <a:r>
              <a:rPr lang="en-US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Внутренние черты характера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лидера</a:t>
            </a: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Характеристики ситуации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 - </a:t>
            </a:r>
            <a:endParaRPr lang="en-US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Направляет людей и группы для достижения общих целей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Влияет на убеждения, мнения или поведение человека, группы или групп людей</a:t>
            </a: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ru.scribd.com/doc/30261936/Nursing-Leadership-and-Management </a:t>
            </a:r>
          </a:p>
        </p:txBody>
      </p:sp>
      <p:pic>
        <p:nvPicPr>
          <p:cNvPr id="3074" name="Picture 2" descr="ÐÐ°ÑÑÐ¸Ð½ÐºÐ¸ Ð¿Ð¾ Ð·Ð°Ð¿ÑÐ¾ÑÑ nur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77" y="1484784"/>
            <a:ext cx="2592288" cy="12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52" y="2924944"/>
            <a:ext cx="2458937" cy="163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53" y="4725144"/>
            <a:ext cx="2447336" cy="163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17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1" y="1000108"/>
            <a:ext cx="5719697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 в сестринском деле</a:t>
            </a:r>
            <a:endParaRPr lang="en-US" alt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способен вдохновлять коллег  на выполнение своих должностных обязанностей наилучшим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образом</a:t>
            </a:r>
          </a:p>
          <a:p>
            <a:pPr algn="just">
              <a:lnSpc>
                <a:spcPct val="90000"/>
              </a:lnSpc>
              <a:defRPr/>
            </a:pPr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Качества лидера</a:t>
            </a:r>
            <a:r>
              <a:rPr lang="en-US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уникальные личностные характеристики</a:t>
            </a: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исключительные клинические навыки</a:t>
            </a: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отношения с другими в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ru-RU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ru-RU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ru-RU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ru-RU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ru-RU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ru-RU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ru-RU" sz="16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altLang="ru-R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6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ru.scribd.com/doc/30261936/Nursing-Leadership-and-Management </a:t>
            </a:r>
          </a:p>
          <a:p>
            <a:pPr algn="just">
              <a:lnSpc>
                <a:spcPct val="90000"/>
              </a:lnSpc>
              <a:defRPr/>
            </a:pPr>
            <a:endParaRPr lang="en-US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3" y="1340768"/>
            <a:ext cx="2922369" cy="13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60" y="2852936"/>
            <a:ext cx="2750869" cy="18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86" y="4797152"/>
            <a:ext cx="2741633" cy="17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8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44541" y="928670"/>
            <a:ext cx="5832648" cy="626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 в сестринском деле</a:t>
            </a:r>
            <a:r>
              <a:rPr lang="en-US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назначен(а) на управленческую позицию в медицинской организации с функционалом организатора</a:t>
            </a:r>
            <a:r>
              <a:rPr lang="en-US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штатного расписания и квалификационных требований</a:t>
            </a:r>
            <a:endParaRPr lang="en-US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Оценка деятельности подчиненного персонала</a:t>
            </a:r>
            <a:r>
              <a:rPr lang="en-US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Контроль за наличием расходного материала (ЛС, ИМН)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ежедневных рабочих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процессов</a:t>
            </a:r>
            <a:endParaRPr lang="en-US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ru.scribd.com/doc/30261936/Nursing-Leadership-and-Management 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837037" cy="14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6702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15" y="4869160"/>
            <a:ext cx="2706485" cy="13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05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214422"/>
            <a:ext cx="5678942" cy="550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Лидерство и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Менеджмент</a:t>
            </a:r>
          </a:p>
          <a:p>
            <a:pPr algn="ctr">
              <a:buNone/>
            </a:pP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переплетенными понятиями</a:t>
            </a:r>
            <a:endParaRPr lang="en-US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</a:t>
            </a:r>
            <a:endParaRPr lang="en-US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 обсуждаемы одно без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ru-RU" sz="1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ru-RU" sz="1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ru-RU" sz="1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ru-RU" sz="1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altLang="ru-RU" sz="1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  <a:endParaRPr lang="en-US" altLang="ru-RU" sz="1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ÐÐ°ÑÑÐ¸Ð½ÐºÐ¸ Ð¿Ð¾ Ð·Ð°Ð¿ÑÐ¾ÑÑ nursing manag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86" y="1340768"/>
            <a:ext cx="297033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33" y="2995935"/>
            <a:ext cx="3059832" cy="17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nursing manag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60" y="4869160"/>
            <a:ext cx="2150782" cy="14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6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1571387"/>
            <a:ext cx="6114394" cy="54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Хороший менеджер должен быть хорошим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лидером</a:t>
            </a:r>
          </a:p>
          <a:p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менеджера и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лидера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взаимодополняющие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можно изучать и развивать: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Через опыт</a:t>
            </a:r>
          </a:p>
          <a:p>
            <a:pPr algn="ctr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в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одной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 улучшит способности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другой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90000"/>
              </a:lnSpc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</a:p>
          <a:p>
            <a:pPr algn="ctr">
              <a:lnSpc>
                <a:spcPct val="90000"/>
              </a:lnSpc>
              <a:defRPr/>
            </a:pPr>
            <a:endParaRPr lang="en-US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ÐÐ°ÑÑÐ¸Ð½ÐºÐ¸ Ð¿Ð¾ Ð·Ð°Ð¿ÑÐ¾ÑÑ nur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58" y="1340768"/>
            <a:ext cx="2592288" cy="12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59" y="2780928"/>
            <a:ext cx="2592288" cy="171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58" y="4725144"/>
            <a:ext cx="2706485" cy="13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46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09090" y="1403306"/>
            <a:ext cx="56886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Управленческие функции</a:t>
            </a:r>
          </a:p>
          <a:p>
            <a:pPr algn="ctr"/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</a:t>
            </a:r>
            <a:endParaRPr lang="en-US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Укомплектование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штата</a:t>
            </a:r>
            <a:endParaRPr lang="en-US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Направление</a:t>
            </a:r>
            <a:endParaRPr lang="en-US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Контроль</a:t>
            </a:r>
            <a:endParaRPr lang="en-US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altLang="ru-RU" sz="1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altLang="ru-RU" sz="1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altLang="ru-RU" sz="1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</a:p>
          <a:p>
            <a:endParaRPr lang="en-US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3" y="1340768"/>
            <a:ext cx="2922369" cy="13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52" y="2924944"/>
            <a:ext cx="2458937" cy="163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85" y="4797150"/>
            <a:ext cx="2741633" cy="17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1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40768"/>
            <a:ext cx="756084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Внесение изменений в организации</a:t>
            </a:r>
          </a:p>
          <a:p>
            <a:pPr algn="just">
              <a:lnSpc>
                <a:spcPct val="90000"/>
              </a:lnSpc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Изменение может быть угрозой если его делают тебе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 может быть возможностью продвижения к лучшему если его вносишь 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428728" y="6129174"/>
            <a:ext cx="73581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altLang="ru-RU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www.slideserve.com/avye-pugh/nursing-leadership-and-management  </a:t>
            </a:r>
            <a:endParaRPr lang="en-US" altLang="ru-RU" sz="14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857364"/>
            <a:ext cx="239317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110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ардио">
      <a:dk1>
        <a:srgbClr val="00427A"/>
      </a:dk1>
      <a:lt1>
        <a:sysClr val="window" lastClr="FFFFFF"/>
      </a:lt1>
      <a:dk2>
        <a:srgbClr val="0F243E"/>
      </a:dk2>
      <a:lt2>
        <a:srgbClr val="FFFFFF"/>
      </a:lt2>
      <a:accent1>
        <a:srgbClr val="7F7F7F"/>
      </a:accent1>
      <a:accent2>
        <a:srgbClr val="B51515"/>
      </a:accent2>
      <a:accent3>
        <a:srgbClr val="BFBFBF"/>
      </a:accent3>
      <a:accent4>
        <a:srgbClr val="EA4C4C"/>
      </a:accent4>
      <a:accent5>
        <a:srgbClr val="0073D2"/>
      </a:accent5>
      <a:accent6>
        <a:srgbClr val="F29292"/>
      </a:accent6>
      <a:hlink>
        <a:srgbClr val="548DD4"/>
      </a:hlink>
      <a:folHlink>
        <a:srgbClr val="E36C09"/>
      </a:folHlink>
    </a:clrScheme>
    <a:fontScheme name="Кардиоцентр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25355</TotalTime>
  <Words>698</Words>
  <Application>Microsoft Office PowerPoint</Application>
  <PresentationFormat>Экран (4:3)</PresentationFormat>
  <Paragraphs>208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ЛИДЕРСТВО</vt:lpstr>
      <vt:lpstr>ЛИДЕРСТВО</vt:lpstr>
      <vt:lpstr>ЛИДЕРСТВО</vt:lpstr>
      <vt:lpstr>ЛИДЕРСТВО</vt:lpstr>
      <vt:lpstr>ЛИДЕРСТВО</vt:lpstr>
      <vt:lpstr>ЛИДЕРСТВО</vt:lpstr>
      <vt:lpstr>ЛИДЕРСТВО</vt:lpstr>
      <vt:lpstr>ВНЕСЕНИЕ ИЗМЕНЕНИЙ</vt:lpstr>
      <vt:lpstr>ПРОЦЕСС ИЗМЕНЕНИЯ</vt:lpstr>
      <vt:lpstr>СОПРОТИВЛЕНИЕ ИЗМЕНЕНИЮ</vt:lpstr>
      <vt:lpstr>ПРОЯВЛЕНИЕ СОПРОТИВЛЕНИЯ</vt:lpstr>
      <vt:lpstr>ПОЧЕМУ ЛЮДИ НЕ ЛЮБЯТ ИЗМЕНЕНИЯ</vt:lpstr>
      <vt:lpstr>ЛИДЕРЫ КАК ПОСРЕДНИКИ ИЗМЕНЕНИЙ</vt:lpstr>
      <vt:lpstr>ЛИДЕРСТВО</vt:lpstr>
      <vt:lpstr>ЛИДЕРСТВО</vt:lpstr>
      <vt:lpstr>ЛИДЕРСТВО</vt:lpstr>
      <vt:lpstr>ЛИДЕРСТВО</vt:lpstr>
      <vt:lpstr>ЛИДЕРСТВО</vt:lpstr>
      <vt:lpstr>ЛИДЕРСТВО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Astana, Kazakhstan Candidacy for hosting The World Congress of the Cardiothoracic Surgeons 2017</dc:title>
  <dc:creator>1</dc:creator>
  <cp:lastModifiedBy>gulsim.isk</cp:lastModifiedBy>
  <cp:revision>1315</cp:revision>
  <dcterms:created xsi:type="dcterms:W3CDTF">2014-08-22T15:08:11Z</dcterms:created>
  <dcterms:modified xsi:type="dcterms:W3CDTF">2018-06-19T10:25:50Z</dcterms:modified>
</cp:coreProperties>
</file>